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7" r:id="rId1"/>
  </p:sldMasterIdLst>
  <p:notesMasterIdLst>
    <p:notesMasterId r:id="rId20"/>
  </p:notesMasterIdLst>
  <p:handoutMasterIdLst>
    <p:handoutMasterId r:id="rId21"/>
  </p:handoutMasterIdLst>
  <p:sldIdLst>
    <p:sldId id="276" r:id="rId2"/>
    <p:sldId id="278" r:id="rId3"/>
    <p:sldId id="287" r:id="rId4"/>
    <p:sldId id="292" r:id="rId5"/>
    <p:sldId id="289" r:id="rId6"/>
    <p:sldId id="303" r:id="rId7"/>
    <p:sldId id="305" r:id="rId8"/>
    <p:sldId id="293" r:id="rId9"/>
    <p:sldId id="307" r:id="rId10"/>
    <p:sldId id="308" r:id="rId11"/>
    <p:sldId id="309" r:id="rId12"/>
    <p:sldId id="312" r:id="rId13"/>
    <p:sldId id="310" r:id="rId14"/>
    <p:sldId id="311" r:id="rId15"/>
    <p:sldId id="304" r:id="rId16"/>
    <p:sldId id="306" r:id="rId17"/>
    <p:sldId id="302" r:id="rId18"/>
    <p:sldId id="281" r:id="rId19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iovsky Argir" initials="ZA" lastIdx="1" clrIdx="0">
    <p:extLst>
      <p:ext uri="{19B8F6BF-5375-455C-9EA6-DF929625EA0E}">
        <p15:presenceInfo xmlns:p15="http://schemas.microsoft.com/office/powerpoint/2012/main" userId="S::zio001@vsb.cz::1dc56a10-5d08-49ef-933a-90ca63c0e9b1" providerId="AD"/>
      </p:ext>
    </p:extLst>
  </p:cmAuthor>
  <p:cmAuthor id="2" name="Vojta" initials="V" lastIdx="1" clrIdx="1">
    <p:extLst>
      <p:ext uri="{19B8F6BF-5375-455C-9EA6-DF929625EA0E}">
        <p15:presenceInfo xmlns:p15="http://schemas.microsoft.com/office/powerpoint/2012/main" userId="Voj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99"/>
    <a:srgbClr val="05C3DE"/>
    <a:srgbClr val="0047BB"/>
    <a:srgbClr val="FFB81C"/>
    <a:srgbClr val="E4002B"/>
    <a:srgbClr val="43B02A"/>
    <a:srgbClr val="FF8200"/>
    <a:srgbClr val="8246AF"/>
    <a:srgbClr val="818386"/>
    <a:srgbClr val="A28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7" autoAdjust="0"/>
    <p:restoredTop sz="86376"/>
  </p:normalViewPr>
  <p:slideViewPr>
    <p:cSldViewPr snapToGrid="0" snapToObjects="1" showGuides="1">
      <p:cViewPr varScale="1">
        <p:scale>
          <a:sx n="114" d="100"/>
          <a:sy n="114" d="100"/>
        </p:scale>
        <p:origin x="186" y="102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A7E84B11-8086-A046-B6B7-F7A9DB5EA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AE5F8304-EF8E-7A48-A3EC-256BB4EB24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746FA-9F78-5A43-BFD1-03D27A7F3C92}" type="datetimeFigureOut">
              <a:rPr lang="cs-CZ" smtClean="0"/>
              <a:t>14.03.2022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CE85A97-9D2F-A74D-874B-B462CB8C63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B02496D-CD03-4446-AD06-43B91E1688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CC9C5-FF55-F544-A6D3-2B14C7549CF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421827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2D10F-BC7E-0545-A8D3-D708044527A6}" type="datetimeFigureOut">
              <a:rPr lang="cs-CZ" smtClean="0"/>
              <a:t>14.03.2022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cs-CZ"/>
              <a:t>Upravte styly předlohy textu.
Druhá úroveň
Třetí úroveň
Čtvrtá úroveň
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77E90-4C3A-1A40-BB34-28A95E688A1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5024213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9D4D9A-0EBF-1E44-82EE-7C7911531D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31052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16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9D4D9A-0EBF-1E44-82EE-7C7911531D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4544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17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9D4D9A-0EBF-1E44-82EE-7C7911531D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5375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26.sv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svg"/><Relationship Id="rId42" Type="http://schemas.openxmlformats.org/officeDocument/2006/relationships/image" Target="../media/image42.svg"/><Relationship Id="rId47" Type="http://schemas.openxmlformats.org/officeDocument/2006/relationships/image" Target="../media/image47.png"/><Relationship Id="rId50" Type="http://schemas.openxmlformats.org/officeDocument/2006/relationships/image" Target="../media/image50.svg"/><Relationship Id="rId55" Type="http://schemas.openxmlformats.org/officeDocument/2006/relationships/image" Target="../media/image55.png"/><Relationship Id="rId7" Type="http://schemas.openxmlformats.org/officeDocument/2006/relationships/image" Target="../media/image7.png"/><Relationship Id="rId2" Type="http://schemas.openxmlformats.org/officeDocument/2006/relationships/image" Target="../media/image2.emf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29" Type="http://schemas.openxmlformats.org/officeDocument/2006/relationships/image" Target="../media/image29.png"/><Relationship Id="rId41" Type="http://schemas.openxmlformats.org/officeDocument/2006/relationships/image" Target="../media/image41.png"/><Relationship Id="rId54" Type="http://schemas.openxmlformats.org/officeDocument/2006/relationships/image" Target="../media/image54.svg"/><Relationship Id="rId62" Type="http://schemas.openxmlformats.org/officeDocument/2006/relationships/image" Target="../media/image62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32" Type="http://schemas.openxmlformats.org/officeDocument/2006/relationships/image" Target="../media/image32.svg"/><Relationship Id="rId37" Type="http://schemas.openxmlformats.org/officeDocument/2006/relationships/image" Target="../media/image37.png"/><Relationship Id="rId40" Type="http://schemas.openxmlformats.org/officeDocument/2006/relationships/image" Target="../media/image40.sv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8" Type="http://schemas.openxmlformats.org/officeDocument/2006/relationships/image" Target="../media/image58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svg"/><Relationship Id="rId36" Type="http://schemas.openxmlformats.org/officeDocument/2006/relationships/image" Target="../media/image36.svg"/><Relationship Id="rId49" Type="http://schemas.openxmlformats.org/officeDocument/2006/relationships/image" Target="../media/image49.png"/><Relationship Id="rId57" Type="http://schemas.openxmlformats.org/officeDocument/2006/relationships/image" Target="../media/image57.png"/><Relationship Id="rId61" Type="http://schemas.openxmlformats.org/officeDocument/2006/relationships/image" Target="../media/image61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4" Type="http://schemas.openxmlformats.org/officeDocument/2006/relationships/image" Target="../media/image44.svg"/><Relationship Id="rId52" Type="http://schemas.openxmlformats.org/officeDocument/2006/relationships/image" Target="../media/image52.svg"/><Relationship Id="rId60" Type="http://schemas.openxmlformats.org/officeDocument/2006/relationships/image" Target="../media/image6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Relationship Id="rId27" Type="http://schemas.openxmlformats.org/officeDocument/2006/relationships/image" Target="../media/image27.png"/><Relationship Id="rId30" Type="http://schemas.openxmlformats.org/officeDocument/2006/relationships/image" Target="../media/image30.sv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svg"/><Relationship Id="rId56" Type="http://schemas.openxmlformats.org/officeDocument/2006/relationships/image" Target="../media/image56.svg"/><Relationship Id="rId8" Type="http://schemas.openxmlformats.org/officeDocument/2006/relationships/image" Target="../media/image8.svg"/><Relationship Id="rId51" Type="http://schemas.openxmlformats.org/officeDocument/2006/relationships/image" Target="../media/image51.png"/><Relationship Id="rId3" Type="http://schemas.openxmlformats.org/officeDocument/2006/relationships/image" Target="../media/image3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svg"/><Relationship Id="rId46" Type="http://schemas.openxmlformats.org/officeDocument/2006/relationships/image" Target="../media/image46.svg"/><Relationship Id="rId59" Type="http://schemas.openxmlformats.org/officeDocument/2006/relationships/image" Target="../media/image5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3F77-2CE9-7D49-9458-1ACF72B58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088" y="1989138"/>
            <a:ext cx="11798620" cy="11723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81DA3B-0F22-3848-B468-C8422D799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87" y="3602038"/>
            <a:ext cx="1179861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57841-B012-3F4F-A40A-F73F833FE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D9582-6523-1D44-A4F0-10D045BEF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2D269-4D51-D242-8BC5-F310E732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72756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C4CAD3-2491-3045-91F4-95BA2887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D3671-8D78-AB47-8428-FB2C74A75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53978-B0A2-9346-AEA0-9BBC0215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3007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3B380-B0ED-AA4C-9846-18497E75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81" y="1089025"/>
            <a:ext cx="4563908" cy="7191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C539D-BE42-5E44-9649-A43967320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243" y="1089025"/>
            <a:ext cx="7075670" cy="5111749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09BA3-2099-E943-B907-9054F9DEA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0181" y="1989137"/>
            <a:ext cx="4563908" cy="421163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F984A-10C0-FA4B-993D-0030D8FC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1D101-3D6C-364A-81B6-1FCFE8703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CA1EE-A952-AB4C-AD12-9C7801BE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45762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D38C2-A537-A048-9C5D-EC1FA9710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55" y="1089025"/>
            <a:ext cx="4563533" cy="7191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F60598-20E7-F042-89BA-C6678DD94E0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908549" y="1089025"/>
            <a:ext cx="7091363" cy="51117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z="1600" dirty="0"/>
              <a:t>Picture</a:t>
            </a:r>
            <a:endParaRPr lang="cs-CZ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A6C57-B059-7548-8C2E-30FE726D9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0555" y="1989137"/>
            <a:ext cx="4563533" cy="421163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513B4-C6DE-674E-99C4-2B60E0B3C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753AB-B7F1-204E-AFB9-F65DEBC6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C4982-79FD-9346-AC3D-B384016D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0467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7414C914-950A-7942-B0E9-3FEB6F7F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dirty="0"/>
              <a:t>11/04/2019</a:t>
            </a:r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DCF0096-0579-6045-8D0F-A71D64397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6349"/>
            <a:ext cx="9937749" cy="309266"/>
          </a:xfrm>
          <a:prstGeom prst="rect">
            <a:avLst/>
          </a:prstGeom>
        </p:spPr>
        <p:txBody>
          <a:bodyPr/>
          <a:lstStyle/>
          <a:p>
            <a:r>
              <a:rPr lang="cs-CZ" dirty="0"/>
              <a:t>Název prezentace 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670FDF-F365-974E-B39A-0DEC9CD46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213" y="6356349"/>
            <a:ext cx="612775" cy="312739"/>
          </a:xfrm>
          <a:prstGeom prst="rect">
            <a:avLst/>
          </a:prstGeom>
        </p:spPr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FD4CE4-1DDE-1747-9474-B500B04E5D3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03497" y="1089025"/>
            <a:ext cx="11796415" cy="5111749"/>
          </a:xfrm>
        </p:spPr>
        <p:txBody>
          <a:bodyPr/>
          <a:lstStyle>
            <a:lvl1pPr>
              <a:defRPr sz="20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35799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32CD5EFD-0980-814B-9F8E-224DB3C186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77483" y="5663090"/>
            <a:ext cx="2425320" cy="1406170"/>
          </a:xfrm>
          <a:prstGeom prst="rect">
            <a:avLst/>
          </a:prstGeom>
        </p:spPr>
      </p:pic>
      <p:pic>
        <p:nvPicPr>
          <p:cNvPr id="6" name="Graphic 9" descr="Group of people">
            <a:extLst>
              <a:ext uri="{FF2B5EF4-FFF2-40B4-BE49-F238E27FC236}">
                <a16:creationId xmlns:a16="http://schemas.microsoft.com/office/drawing/2014/main" id="{04DA598E-973C-444B-B284-F9B89ADF5C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674" y="836612"/>
            <a:ext cx="2752725" cy="2752725"/>
          </a:xfrm>
          <a:prstGeom prst="rect">
            <a:avLst/>
          </a:prstGeom>
        </p:spPr>
      </p:pic>
      <p:pic>
        <p:nvPicPr>
          <p:cNvPr id="7" name="Graphic 10" descr="Man">
            <a:extLst>
              <a:ext uri="{FF2B5EF4-FFF2-40B4-BE49-F238E27FC236}">
                <a16:creationId xmlns:a16="http://schemas.microsoft.com/office/drawing/2014/main" id="{3ABC57AA-9A23-E943-85D9-17073FE238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7483" y="4695675"/>
            <a:ext cx="1028781" cy="1028781"/>
          </a:xfrm>
          <a:prstGeom prst="rect">
            <a:avLst/>
          </a:prstGeom>
        </p:spPr>
      </p:pic>
      <p:pic>
        <p:nvPicPr>
          <p:cNvPr id="8" name="Graphic 12" descr="Male profile">
            <a:extLst>
              <a:ext uri="{FF2B5EF4-FFF2-40B4-BE49-F238E27FC236}">
                <a16:creationId xmlns:a16="http://schemas.microsoft.com/office/drawing/2014/main" id="{FD577FC3-8631-A045-A4A7-CAFE2F87D65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3742" y="5825652"/>
            <a:ext cx="914400" cy="914400"/>
          </a:xfrm>
          <a:prstGeom prst="rect">
            <a:avLst/>
          </a:prstGeom>
        </p:spPr>
      </p:pic>
      <p:pic>
        <p:nvPicPr>
          <p:cNvPr id="9" name="Graphic 13" descr="Female Profile">
            <a:extLst>
              <a:ext uri="{FF2B5EF4-FFF2-40B4-BE49-F238E27FC236}">
                <a16:creationId xmlns:a16="http://schemas.microsoft.com/office/drawing/2014/main" id="{637B6C78-5FC2-354E-AC47-978ED205EF4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91698" y="5825652"/>
            <a:ext cx="914400" cy="914400"/>
          </a:xfrm>
          <a:prstGeom prst="rect">
            <a:avLst/>
          </a:prstGeom>
        </p:spPr>
      </p:pic>
      <p:pic>
        <p:nvPicPr>
          <p:cNvPr id="10" name="Graphic 14" descr="Lecturer">
            <a:extLst>
              <a:ext uri="{FF2B5EF4-FFF2-40B4-BE49-F238E27FC236}">
                <a16:creationId xmlns:a16="http://schemas.microsoft.com/office/drawing/2014/main" id="{6FF3E188-079E-6A4E-92CC-8D52843FFF6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23037" y="4090833"/>
            <a:ext cx="1082559" cy="1082559"/>
          </a:xfrm>
          <a:prstGeom prst="rect">
            <a:avLst/>
          </a:prstGeom>
        </p:spPr>
      </p:pic>
      <p:pic>
        <p:nvPicPr>
          <p:cNvPr id="11" name="Graphic 15" descr="Teacher">
            <a:extLst>
              <a:ext uri="{FF2B5EF4-FFF2-40B4-BE49-F238E27FC236}">
                <a16:creationId xmlns:a16="http://schemas.microsoft.com/office/drawing/2014/main" id="{DF6DB79B-368A-CC45-A897-9F8821585E3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82562" y="3683769"/>
            <a:ext cx="1123270" cy="1123270"/>
          </a:xfrm>
          <a:prstGeom prst="rect">
            <a:avLst/>
          </a:prstGeom>
        </p:spPr>
      </p:pic>
      <p:pic>
        <p:nvPicPr>
          <p:cNvPr id="12" name="Graphic 17" descr="Users">
            <a:extLst>
              <a:ext uri="{FF2B5EF4-FFF2-40B4-BE49-F238E27FC236}">
                <a16:creationId xmlns:a16="http://schemas.microsoft.com/office/drawing/2014/main" id="{AA866559-5094-8C44-A181-5E124801933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06951" y="1915705"/>
            <a:ext cx="1203728" cy="1203728"/>
          </a:xfrm>
          <a:prstGeom prst="rect">
            <a:avLst/>
          </a:prstGeom>
        </p:spPr>
      </p:pic>
      <p:pic>
        <p:nvPicPr>
          <p:cNvPr id="13" name="Graphic 18" descr="Circle with right arrow">
            <a:extLst>
              <a:ext uri="{FF2B5EF4-FFF2-40B4-BE49-F238E27FC236}">
                <a16:creationId xmlns:a16="http://schemas.microsoft.com/office/drawing/2014/main" id="{1A8DA4D5-B917-E740-B951-392331F5ED4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74420" y="5870119"/>
            <a:ext cx="914400" cy="914400"/>
          </a:xfrm>
          <a:prstGeom prst="rect">
            <a:avLst/>
          </a:prstGeom>
        </p:spPr>
      </p:pic>
      <p:pic>
        <p:nvPicPr>
          <p:cNvPr id="14" name="Graphic 19" descr="Circle with right arrow">
            <a:extLst>
              <a:ext uri="{FF2B5EF4-FFF2-40B4-BE49-F238E27FC236}">
                <a16:creationId xmlns:a16="http://schemas.microsoft.com/office/drawing/2014/main" id="{33F3493D-E90F-AB4C-A6A0-16334AA95EC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0800000" flipV="1">
            <a:off x="4597673" y="5870119"/>
            <a:ext cx="914400" cy="914400"/>
          </a:xfrm>
          <a:prstGeom prst="rect">
            <a:avLst/>
          </a:prstGeom>
        </p:spPr>
      </p:pic>
      <p:pic>
        <p:nvPicPr>
          <p:cNvPr id="15" name="Graphic 21" descr="Brain in head">
            <a:extLst>
              <a:ext uri="{FF2B5EF4-FFF2-40B4-BE49-F238E27FC236}">
                <a16:creationId xmlns:a16="http://schemas.microsoft.com/office/drawing/2014/main" id="{FD52055C-63C1-5442-9521-1A83E329937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152079" y="5627868"/>
            <a:ext cx="1156651" cy="1156651"/>
          </a:xfrm>
          <a:prstGeom prst="rect">
            <a:avLst/>
          </a:prstGeom>
        </p:spPr>
      </p:pic>
      <p:pic>
        <p:nvPicPr>
          <p:cNvPr id="16" name="Graphic 22" descr="Person with idea">
            <a:extLst>
              <a:ext uri="{FF2B5EF4-FFF2-40B4-BE49-F238E27FC236}">
                <a16:creationId xmlns:a16="http://schemas.microsoft.com/office/drawing/2014/main" id="{D231E3E1-56A7-2A43-95A1-C5B0F759E5A9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874122" y="1991584"/>
            <a:ext cx="1297326" cy="1297326"/>
          </a:xfrm>
          <a:prstGeom prst="rect">
            <a:avLst/>
          </a:prstGeom>
        </p:spPr>
      </p:pic>
      <p:pic>
        <p:nvPicPr>
          <p:cNvPr id="17" name="Graphic 23" descr="Group brainstorm">
            <a:extLst>
              <a:ext uri="{FF2B5EF4-FFF2-40B4-BE49-F238E27FC236}">
                <a16:creationId xmlns:a16="http://schemas.microsoft.com/office/drawing/2014/main" id="{1539B19C-541F-AC48-BEF0-7DED565FF733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119694" y="852614"/>
            <a:ext cx="1330432" cy="1330432"/>
          </a:xfrm>
          <a:prstGeom prst="rect">
            <a:avLst/>
          </a:prstGeom>
        </p:spPr>
      </p:pic>
      <p:pic>
        <p:nvPicPr>
          <p:cNvPr id="18" name="Graphic 24" descr="Customer review">
            <a:extLst>
              <a:ext uri="{FF2B5EF4-FFF2-40B4-BE49-F238E27FC236}">
                <a16:creationId xmlns:a16="http://schemas.microsoft.com/office/drawing/2014/main" id="{CDE085C0-F896-3440-AEE4-9DC2E70EB390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113184" y="3964453"/>
            <a:ext cx="1335320" cy="1335320"/>
          </a:xfrm>
          <a:prstGeom prst="rect">
            <a:avLst/>
          </a:prstGeom>
        </p:spPr>
      </p:pic>
      <p:pic>
        <p:nvPicPr>
          <p:cNvPr id="19" name="Graphic 25" descr="Social network">
            <a:extLst>
              <a:ext uri="{FF2B5EF4-FFF2-40B4-BE49-F238E27FC236}">
                <a16:creationId xmlns:a16="http://schemas.microsoft.com/office/drawing/2014/main" id="{68515830-B2B0-E245-AF8B-8EE05A71F986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3277" y="3845892"/>
            <a:ext cx="1763985" cy="1763985"/>
          </a:xfrm>
          <a:prstGeom prst="rect">
            <a:avLst/>
          </a:prstGeom>
        </p:spPr>
      </p:pic>
      <p:pic>
        <p:nvPicPr>
          <p:cNvPr id="20" name="Graphic 26" descr="Line arrow: Straight">
            <a:extLst>
              <a:ext uri="{FF2B5EF4-FFF2-40B4-BE49-F238E27FC236}">
                <a16:creationId xmlns:a16="http://schemas.microsoft.com/office/drawing/2014/main" id="{9B5957D1-03B3-064C-BF58-A30028A2277F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489004" y="4955719"/>
            <a:ext cx="914400" cy="914400"/>
          </a:xfrm>
          <a:prstGeom prst="rect">
            <a:avLst/>
          </a:prstGeom>
        </p:spPr>
      </p:pic>
      <p:pic>
        <p:nvPicPr>
          <p:cNvPr id="21" name="Graphic 27" descr="Head with gears">
            <a:extLst>
              <a:ext uri="{FF2B5EF4-FFF2-40B4-BE49-F238E27FC236}">
                <a16:creationId xmlns:a16="http://schemas.microsoft.com/office/drawing/2014/main" id="{74B80D84-2447-DC4D-A04D-706E912F1C94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H="1">
            <a:off x="2242055" y="5627868"/>
            <a:ext cx="1156651" cy="1156651"/>
          </a:xfrm>
          <a:prstGeom prst="rect">
            <a:avLst/>
          </a:prstGeom>
        </p:spPr>
      </p:pic>
      <p:pic>
        <p:nvPicPr>
          <p:cNvPr id="22" name="Graphic 28" descr="Single gear">
            <a:extLst>
              <a:ext uri="{FF2B5EF4-FFF2-40B4-BE49-F238E27FC236}">
                <a16:creationId xmlns:a16="http://schemas.microsoft.com/office/drawing/2014/main" id="{F3B81E84-6995-1A42-BA4A-EEA98C842B3E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928952" y="1494575"/>
            <a:ext cx="1205978" cy="1205978"/>
          </a:xfrm>
          <a:prstGeom prst="rect">
            <a:avLst/>
          </a:prstGeom>
        </p:spPr>
      </p:pic>
      <p:pic>
        <p:nvPicPr>
          <p:cNvPr id="23" name="Graphic 29" descr="Gears">
            <a:extLst>
              <a:ext uri="{FF2B5EF4-FFF2-40B4-BE49-F238E27FC236}">
                <a16:creationId xmlns:a16="http://schemas.microsoft.com/office/drawing/2014/main" id="{738B8D76-89C6-0A47-A1EC-88BDC77C76EE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761899" y="5677034"/>
            <a:ext cx="914400" cy="914400"/>
          </a:xfrm>
          <a:prstGeom prst="rect">
            <a:avLst/>
          </a:prstGeom>
        </p:spPr>
      </p:pic>
      <p:pic>
        <p:nvPicPr>
          <p:cNvPr id="24" name="Graphic 32" descr="Brain in head">
            <a:extLst>
              <a:ext uri="{FF2B5EF4-FFF2-40B4-BE49-F238E27FC236}">
                <a16:creationId xmlns:a16="http://schemas.microsoft.com/office/drawing/2014/main" id="{0B3DE9B9-E900-E94D-8F7B-B39B3CEAA03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51681" y="5645859"/>
            <a:ext cx="1156651" cy="1156651"/>
          </a:xfrm>
          <a:prstGeom prst="rect">
            <a:avLst/>
          </a:prstGeom>
        </p:spPr>
      </p:pic>
      <p:pic>
        <p:nvPicPr>
          <p:cNvPr id="25" name="Graphic 33" descr="Head with gears">
            <a:extLst>
              <a:ext uri="{FF2B5EF4-FFF2-40B4-BE49-F238E27FC236}">
                <a16:creationId xmlns:a16="http://schemas.microsoft.com/office/drawing/2014/main" id="{27C05D7A-CE76-A24D-9EF2-02AEB87746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264753" y="5627868"/>
            <a:ext cx="1156651" cy="1156651"/>
          </a:xfrm>
          <a:prstGeom prst="rect">
            <a:avLst/>
          </a:prstGeom>
        </p:spPr>
      </p:pic>
      <p:pic>
        <p:nvPicPr>
          <p:cNvPr id="26" name="Graphic 2" descr="Drawing compass">
            <a:extLst>
              <a:ext uri="{FF2B5EF4-FFF2-40B4-BE49-F238E27FC236}">
                <a16:creationId xmlns:a16="http://schemas.microsoft.com/office/drawing/2014/main" id="{A4E985D3-22BB-CF4C-A04D-E83F0820D49A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1160667" y="3495651"/>
            <a:ext cx="914400" cy="914400"/>
          </a:xfrm>
          <a:prstGeom prst="rect">
            <a:avLst/>
          </a:prstGeom>
        </p:spPr>
      </p:pic>
      <p:pic>
        <p:nvPicPr>
          <p:cNvPr id="27" name="Graphic 35" descr="Thought bubble">
            <a:extLst>
              <a:ext uri="{FF2B5EF4-FFF2-40B4-BE49-F238E27FC236}">
                <a16:creationId xmlns:a16="http://schemas.microsoft.com/office/drawing/2014/main" id="{7442ADAD-1851-054C-B6BD-75345245D0AB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583678" y="4806710"/>
            <a:ext cx="914400" cy="914400"/>
          </a:xfrm>
          <a:prstGeom prst="rect">
            <a:avLst/>
          </a:prstGeom>
        </p:spPr>
      </p:pic>
      <p:pic>
        <p:nvPicPr>
          <p:cNvPr id="28" name="Graphic 37" descr="Speech">
            <a:extLst>
              <a:ext uri="{FF2B5EF4-FFF2-40B4-BE49-F238E27FC236}">
                <a16:creationId xmlns:a16="http://schemas.microsoft.com/office/drawing/2014/main" id="{BE2780E0-E0C6-074B-9AA0-A75E3DE92942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416761" y="3565706"/>
            <a:ext cx="914400" cy="914400"/>
          </a:xfrm>
          <a:prstGeom prst="rect">
            <a:avLst/>
          </a:prstGeom>
        </p:spPr>
      </p:pic>
      <p:pic>
        <p:nvPicPr>
          <p:cNvPr id="29" name="Graphic 39" descr="Atom">
            <a:extLst>
              <a:ext uri="{FF2B5EF4-FFF2-40B4-BE49-F238E27FC236}">
                <a16:creationId xmlns:a16="http://schemas.microsoft.com/office/drawing/2014/main" id="{BDBA72AA-3660-C543-8784-A9630CB04CDD}"/>
              </a:ext>
            </a:extLst>
          </p:cNvPr>
          <p:cNvPicPr>
            <a:picLocks noChangeAspect="1"/>
          </p:cNvPicPr>
          <p:nvPr userDrawn="1"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064418" y="2505803"/>
            <a:ext cx="914400" cy="914400"/>
          </a:xfrm>
          <a:prstGeom prst="rect">
            <a:avLst/>
          </a:prstGeom>
        </p:spPr>
      </p:pic>
      <p:pic>
        <p:nvPicPr>
          <p:cNvPr id="30" name="Graphic 41" descr="Test tubes">
            <a:extLst>
              <a:ext uri="{FF2B5EF4-FFF2-40B4-BE49-F238E27FC236}">
                <a16:creationId xmlns:a16="http://schemas.microsoft.com/office/drawing/2014/main" id="{EE42C5C2-C3D4-BD4E-B7F0-C33001E2E5C8}"/>
              </a:ext>
            </a:extLst>
          </p:cNvPr>
          <p:cNvPicPr>
            <a:picLocks noChangeAspect="1"/>
          </p:cNvPicPr>
          <p:nvPr userDrawn="1"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7146709" y="2962319"/>
            <a:ext cx="914400" cy="914400"/>
          </a:xfrm>
          <a:prstGeom prst="rect">
            <a:avLst/>
          </a:prstGeom>
        </p:spPr>
      </p:pic>
      <p:pic>
        <p:nvPicPr>
          <p:cNvPr id="31" name="Graphic 43" descr="Microscope">
            <a:extLst>
              <a:ext uri="{FF2B5EF4-FFF2-40B4-BE49-F238E27FC236}">
                <a16:creationId xmlns:a16="http://schemas.microsoft.com/office/drawing/2014/main" id="{02C32655-97BF-1E4E-BD81-F2C1CE94885F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992641" y="1386787"/>
            <a:ext cx="914400" cy="914400"/>
          </a:xfrm>
          <a:prstGeom prst="rect">
            <a:avLst/>
          </a:prstGeom>
        </p:spPr>
      </p:pic>
      <p:pic>
        <p:nvPicPr>
          <p:cNvPr id="32" name="Graphic 45" descr="Classroom">
            <a:extLst>
              <a:ext uri="{FF2B5EF4-FFF2-40B4-BE49-F238E27FC236}">
                <a16:creationId xmlns:a16="http://schemas.microsoft.com/office/drawing/2014/main" id="{40078F79-31AC-4948-8FF5-3ED90E65BD6E}"/>
              </a:ext>
            </a:extLst>
          </p:cNvPr>
          <p:cNvPicPr>
            <a:picLocks noChangeAspect="1"/>
          </p:cNvPicPr>
          <p:nvPr userDrawn="1"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3985874" y="3683769"/>
            <a:ext cx="1186701" cy="1186701"/>
          </a:xfrm>
          <a:prstGeom prst="rect">
            <a:avLst/>
          </a:prstGeom>
        </p:spPr>
      </p:pic>
      <p:pic>
        <p:nvPicPr>
          <p:cNvPr id="33" name="Graphic 47" descr="Flask">
            <a:extLst>
              <a:ext uri="{FF2B5EF4-FFF2-40B4-BE49-F238E27FC236}">
                <a16:creationId xmlns:a16="http://schemas.microsoft.com/office/drawing/2014/main" id="{44AD63B0-2258-E147-B8B3-8591B8A3764D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9626485" y="2432883"/>
            <a:ext cx="914400" cy="914400"/>
          </a:xfrm>
          <a:prstGeom prst="rect">
            <a:avLst/>
          </a:prstGeom>
        </p:spPr>
      </p:pic>
      <p:pic>
        <p:nvPicPr>
          <p:cNvPr id="34" name="Graphic 49" descr="Books">
            <a:extLst>
              <a:ext uri="{FF2B5EF4-FFF2-40B4-BE49-F238E27FC236}">
                <a16:creationId xmlns:a16="http://schemas.microsoft.com/office/drawing/2014/main" id="{DF9D6352-2CCC-1444-A834-B1A78E529506}"/>
              </a:ext>
            </a:extLst>
          </p:cNvPr>
          <p:cNvPicPr>
            <a:picLocks noChangeAspect="1"/>
          </p:cNvPicPr>
          <p:nvPr userDrawn="1"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8301109" y="1584531"/>
            <a:ext cx="914400" cy="914400"/>
          </a:xfrm>
          <a:prstGeom prst="rect">
            <a:avLst/>
          </a:prstGeom>
        </p:spPr>
      </p:pic>
      <p:pic>
        <p:nvPicPr>
          <p:cNvPr id="35" name="Graphic 51" descr="Graduation cap">
            <a:extLst>
              <a:ext uri="{FF2B5EF4-FFF2-40B4-BE49-F238E27FC236}">
                <a16:creationId xmlns:a16="http://schemas.microsoft.com/office/drawing/2014/main" id="{7863313B-2B16-3649-8E15-AE04C6A53ED0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765965" y="3572690"/>
            <a:ext cx="914400" cy="914400"/>
          </a:xfrm>
          <a:prstGeom prst="rect">
            <a:avLst/>
          </a:prstGeom>
        </p:spPr>
      </p:pic>
      <p:pic>
        <p:nvPicPr>
          <p:cNvPr id="36" name="Graphic 53" descr="Diploma roll">
            <a:extLst>
              <a:ext uri="{FF2B5EF4-FFF2-40B4-BE49-F238E27FC236}">
                <a16:creationId xmlns:a16="http://schemas.microsoft.com/office/drawing/2014/main" id="{62F30BDA-DACD-BF42-8DE6-E499696F1E8A}"/>
              </a:ext>
            </a:extLst>
          </p:cNvPr>
          <p:cNvPicPr>
            <a:picLocks noChangeAspect="1"/>
          </p:cNvPicPr>
          <p:nvPr userDrawn="1"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8350974" y="2662233"/>
            <a:ext cx="914400" cy="914400"/>
          </a:xfrm>
          <a:prstGeom prst="rect">
            <a:avLst/>
          </a:prstGeom>
        </p:spPr>
      </p:pic>
      <p:pic>
        <p:nvPicPr>
          <p:cNvPr id="37" name="Graphic 55" descr="Woman">
            <a:extLst>
              <a:ext uri="{FF2B5EF4-FFF2-40B4-BE49-F238E27FC236}">
                <a16:creationId xmlns:a16="http://schemas.microsoft.com/office/drawing/2014/main" id="{789C7B07-A7D3-834D-A66D-A93F7332C4C3}"/>
              </a:ext>
            </a:extLst>
          </p:cNvPr>
          <p:cNvPicPr>
            <a:picLocks noChangeAspect="1"/>
          </p:cNvPicPr>
          <p:nvPr userDrawn="1"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1143982" y="4599087"/>
            <a:ext cx="1028781" cy="1028781"/>
          </a:xfrm>
          <a:prstGeom prst="rect">
            <a:avLst/>
          </a:prstGeom>
        </p:spPr>
      </p:pic>
      <p:pic>
        <p:nvPicPr>
          <p:cNvPr id="38" name="Graphic 57" descr="Lightbulb and gear">
            <a:extLst>
              <a:ext uri="{FF2B5EF4-FFF2-40B4-BE49-F238E27FC236}">
                <a16:creationId xmlns:a16="http://schemas.microsoft.com/office/drawing/2014/main" id="{5D6F4F82-38DF-4D41-A105-5DA539A01E86}"/>
              </a:ext>
            </a:extLst>
          </p:cNvPr>
          <p:cNvPicPr>
            <a:picLocks noChangeAspect="1"/>
          </p:cNvPicPr>
          <p:nvPr userDrawn="1"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9597798" y="1199387"/>
            <a:ext cx="914400" cy="914400"/>
          </a:xfrm>
          <a:prstGeom prst="rect">
            <a:avLst/>
          </a:prstGeom>
        </p:spPr>
      </p:pic>
      <p:pic>
        <p:nvPicPr>
          <p:cNvPr id="39" name="Graphic 40" descr="Line arrow: Straight">
            <a:extLst>
              <a:ext uri="{FF2B5EF4-FFF2-40B4-BE49-F238E27FC236}">
                <a16:creationId xmlns:a16="http://schemas.microsoft.com/office/drawing/2014/main" id="{7E5AE010-773F-2B43-B401-E57CCB5CD050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flipH="1" flipV="1">
            <a:off x="5660577" y="49401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7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3F77-2CE9-7D49-9458-1ACF72B58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088" y="1989138"/>
            <a:ext cx="11798620" cy="11723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81DA3B-0F22-3848-B468-C8422D799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87" y="3602038"/>
            <a:ext cx="11798619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57841-B012-3F4F-A40A-F73F833FE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D9582-6523-1D44-A4F0-10D045BEF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2D269-4D51-D242-8BC5-F310E732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95548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18AEB-B644-5942-AD1E-621B53CF1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79" y="1089025"/>
            <a:ext cx="11807825" cy="719138"/>
          </a:xfrm>
          <a:prstGeom prst="rect">
            <a:avLst/>
          </a:prstGeom>
        </p:spPr>
        <p:txBody>
          <a:bodyPr anchor="b"/>
          <a:lstStyle/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00131-EA4E-F247-BD08-565629F59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" y="1989138"/>
            <a:ext cx="11807825" cy="42116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219AF-979E-E64C-BD7F-90FE544F0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D194E-1BDE-4F4F-9844-8C382C2CA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B98FB-D470-F24C-9040-6BA593DF7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351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FECE6-7A7D-664C-A646-0577ABD54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79" y="1102836"/>
            <a:ext cx="11799733" cy="70532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D8159-490F-9D44-8DE1-C95E41982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087" y="1989138"/>
            <a:ext cx="11807825" cy="421163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81DD2-B40B-6F40-8846-B6C265F63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B0DD2-F15B-0E4C-ACB5-7DEB62EE8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4EA89-1BE2-0F40-B054-7AB8ACBF8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104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6C57-B154-3447-8B55-54316475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80" y="1089026"/>
            <a:ext cx="11798620" cy="719138"/>
          </a:xfrm>
          <a:prstGeom prst="rect">
            <a:avLst/>
          </a:prstGeom>
        </p:spPr>
        <p:txBody>
          <a:bodyPr anchor="b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8488A-550B-FD44-870D-6B5F0CA0C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0180" y="1987551"/>
            <a:ext cx="5819620" cy="421368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EBD61-1D0E-8247-8181-00E7B3992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987551"/>
            <a:ext cx="5827713" cy="41894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39C4F-0816-E949-A19A-C72D7413E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E692D-CAEE-E847-999C-19F61DAB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8AC9C-BE73-C946-A793-2A1ADEE0E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44809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AD35-4396-B543-B0B1-246F45FE7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79" y="1089025"/>
            <a:ext cx="11807825" cy="719138"/>
          </a:xfrm>
          <a:prstGeom prst="rect">
            <a:avLst/>
          </a:prstGeom>
        </p:spPr>
        <p:txBody>
          <a:bodyPr anchor="b"/>
          <a:lstStyle/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30D54-B0DF-0349-A08A-AB9BE6DB5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087" y="1989137"/>
            <a:ext cx="5832475" cy="236173"/>
          </a:xfrm>
        </p:spPr>
        <p:txBody>
          <a:bodyPr anchor="ctr">
            <a:noAutofit/>
          </a:bodyPr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D8BE5-6CB3-8345-924C-A1DD2DD0A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2088" y="2314322"/>
            <a:ext cx="5832476" cy="387534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E5EA90-3B54-D74E-BE42-B5E34C217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989137"/>
            <a:ext cx="5827713" cy="236173"/>
          </a:xfrm>
        </p:spPr>
        <p:txBody>
          <a:bodyPr anchor="ctr">
            <a:noAutofit/>
          </a:bodyPr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D7D3D-11B1-CB4C-A33F-C8BC62E375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14322"/>
            <a:ext cx="5827713" cy="387534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13094F-F128-7744-9134-944E79FE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F60339-0274-CD47-9C2C-2DBB6A0B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BD582F-44EF-524C-AC03-6D30051AC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3509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AD35-4396-B543-B0B1-246F45FE7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79" y="1089025"/>
            <a:ext cx="11807825" cy="719138"/>
          </a:xfrm>
          <a:prstGeom prst="rect">
            <a:avLst/>
          </a:prstGeom>
        </p:spPr>
        <p:txBody>
          <a:bodyPr anchor="b"/>
          <a:lstStyle/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30D54-B0DF-0349-A08A-AB9BE6DB5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087" y="1989137"/>
            <a:ext cx="5832475" cy="236173"/>
          </a:xfrm>
        </p:spPr>
        <p:txBody>
          <a:bodyPr anchor="ctr">
            <a:noAutofit/>
          </a:bodyPr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D8BE5-6CB3-8345-924C-A1DD2DD0A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2088" y="2314322"/>
            <a:ext cx="5832476" cy="203110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E5EA90-3B54-D74E-BE42-B5E34C217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989137"/>
            <a:ext cx="5827713" cy="236173"/>
          </a:xfrm>
        </p:spPr>
        <p:txBody>
          <a:bodyPr anchor="ctr">
            <a:noAutofit/>
          </a:bodyPr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D7D3D-11B1-CB4C-A33F-C8BC62E375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14322"/>
            <a:ext cx="5827713" cy="203110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13094F-F128-7744-9134-944E79FE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F60339-0274-CD47-9C2C-2DBB6A0B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BD582F-44EF-524C-AC03-6D30051AC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BAF2A61-8083-714B-B6EA-A2C9374A767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00179" y="4418252"/>
            <a:ext cx="5832475" cy="159668"/>
          </a:xfrm>
        </p:spPr>
        <p:txBody>
          <a:bodyPr anchor="ctr">
            <a:noAutofit/>
          </a:bodyPr>
          <a:lstStyle>
            <a:lvl1pPr marL="0" indent="0">
              <a:buNone/>
              <a:defRPr sz="12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9A49810-6CDC-1940-ABA4-D189C0035A0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0178" y="4650749"/>
            <a:ext cx="5832475" cy="1550026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E3FB61-C1CC-E949-B02F-C230B61EC8C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172101" y="4410160"/>
            <a:ext cx="5832475" cy="159668"/>
          </a:xfrm>
        </p:spPr>
        <p:txBody>
          <a:bodyPr anchor="ctr">
            <a:noAutofit/>
          </a:bodyPr>
          <a:lstStyle>
            <a:lvl1pPr marL="0" indent="0">
              <a:buNone/>
              <a:defRPr sz="12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EEC9536-D82E-1D48-A1FD-3B14AAF76BEA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172100" y="4642657"/>
            <a:ext cx="5832475" cy="1550026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</p:spTree>
    <p:extLst>
      <p:ext uri="{BB962C8B-B14F-4D97-AF65-F5344CB8AC3E}">
        <p14:creationId xmlns:p14="http://schemas.microsoft.com/office/powerpoint/2010/main" val="3570397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AD35-4396-B543-B0B1-246F45FE7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79" y="1089025"/>
            <a:ext cx="11807825" cy="719138"/>
          </a:xfrm>
          <a:prstGeom prst="rect">
            <a:avLst/>
          </a:prstGeom>
        </p:spPr>
        <p:txBody>
          <a:bodyPr anchor="b"/>
          <a:lstStyle/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30D54-B0DF-0349-A08A-AB9BE6DB5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177" y="1989137"/>
            <a:ext cx="3735319" cy="236173"/>
          </a:xfrm>
        </p:spPr>
        <p:txBody>
          <a:bodyPr anchor="ctr">
            <a:noAutofit/>
          </a:bodyPr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D8BE5-6CB3-8345-924C-A1DD2DD0A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0554" y="2314322"/>
            <a:ext cx="3734137" cy="203110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13094F-F128-7744-9134-944E79FE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F60339-0274-CD47-9C2C-2DBB6A0B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BD582F-44EF-524C-AC03-6D30051AC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BAF2A61-8083-714B-B6EA-A2C9374A767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00178" y="4418252"/>
            <a:ext cx="3734137" cy="159668"/>
          </a:xfrm>
        </p:spPr>
        <p:txBody>
          <a:bodyPr anchor="ctr">
            <a:noAutofit/>
          </a:bodyPr>
          <a:lstStyle>
            <a:lvl1pPr marL="0" indent="0">
              <a:buNone/>
              <a:defRPr sz="12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9A49810-6CDC-1940-ABA4-D189C0035A0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0178" y="4650749"/>
            <a:ext cx="3734562" cy="1550026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3D705129-1E26-D543-92A1-EFAF8E911FC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236469" y="1989138"/>
            <a:ext cx="3734137" cy="236173"/>
          </a:xfrm>
        </p:spPr>
        <p:txBody>
          <a:bodyPr anchor="ctr">
            <a:noAutofit/>
          </a:bodyPr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0CA5CD9C-5511-DA4E-8F95-0917EC4C4D0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236846" y="2314323"/>
            <a:ext cx="3734137" cy="203110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2D26FB4-A694-EA42-9284-28128210565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236470" y="4418253"/>
            <a:ext cx="3734137" cy="159668"/>
          </a:xfrm>
        </p:spPr>
        <p:txBody>
          <a:bodyPr anchor="ctr">
            <a:noAutofit/>
          </a:bodyPr>
          <a:lstStyle>
            <a:lvl1pPr marL="0" indent="0">
              <a:buNone/>
              <a:defRPr sz="12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2F72328-61B5-6F45-A95F-1C82C2078F2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236470" y="4650750"/>
            <a:ext cx="3734136" cy="1550026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F990E76-7FE9-CE42-A7A1-42B9EA1875D7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263521" y="1989139"/>
            <a:ext cx="3734137" cy="236173"/>
          </a:xfrm>
        </p:spPr>
        <p:txBody>
          <a:bodyPr anchor="ctr">
            <a:noAutofit/>
          </a:bodyPr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70A49019-5474-AF4C-8165-4F90E84BC2B0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263898" y="2314324"/>
            <a:ext cx="3734137" cy="203110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29B511B-4BFB-E44D-B631-01E01AC67196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8263522" y="4418254"/>
            <a:ext cx="3734137" cy="159668"/>
          </a:xfrm>
        </p:spPr>
        <p:txBody>
          <a:bodyPr anchor="ctr">
            <a:noAutofit/>
          </a:bodyPr>
          <a:lstStyle>
            <a:lvl1pPr marL="0" indent="0">
              <a:buNone/>
              <a:defRPr sz="12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C2B29021-5CC6-F44B-BEBD-C14F14FA8A1C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8263522" y="4650751"/>
            <a:ext cx="3734136" cy="1550026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</p:spTree>
    <p:extLst>
      <p:ext uri="{BB962C8B-B14F-4D97-AF65-F5344CB8AC3E}">
        <p14:creationId xmlns:p14="http://schemas.microsoft.com/office/powerpoint/2010/main" val="949501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8144-9A3F-AC4B-ACA3-2C05BA3FB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93" y="1089025"/>
            <a:ext cx="11798620" cy="71913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583CD-F360-AA49-A6B4-38560C665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C4A53-7C48-3846-9C4E-47C297C7A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45C61-F597-874B-8F86-E6021962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3906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8E16DB-0F0F-994D-A403-C9AB95C3D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8" y="1104756"/>
            <a:ext cx="11798620" cy="7034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tabLst>
                <a:tab pos="525463" algn="l"/>
              </a:tabLst>
            </a:pPr>
            <a:r>
              <a:rPr lang="cs-CZ" dirty="0"/>
              <a:t>Kliknutím lze upravit styl.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09CB4-F383-0740-80DE-33C5455CE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088" y="1994170"/>
            <a:ext cx="11798620" cy="4182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CE389-49B8-6646-8E5E-600A967462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468" y="6356349"/>
            <a:ext cx="947170" cy="302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5C3DE"/>
                </a:solidFill>
              </a:defRPr>
            </a:lvl1pPr>
          </a:lstStyle>
          <a:p>
            <a:r>
              <a:rPr lang="cs-CZ" dirty="0"/>
              <a:t>11/04/2019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2F074-0271-8E4C-A0D5-4D84215F5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03505" y="6356351"/>
            <a:ext cx="10145949" cy="312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5C3DE"/>
                </a:solidFill>
              </a:defRPr>
            </a:lvl1pPr>
          </a:lstStyle>
          <a:p>
            <a:r>
              <a:rPr lang="cs-CZ" dirty="0"/>
              <a:t>Název prezentace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14753-7DC6-624B-84C7-488F2ABE6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8926" y="6356350"/>
            <a:ext cx="401782" cy="312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5C3DE"/>
                </a:solidFill>
              </a:defRPr>
            </a:lvl1pPr>
          </a:lstStyle>
          <a:p>
            <a:fld id="{E57EA1BE-92D9-9E4F-B3B9-F1A717F85676}" type="slidenum">
              <a:rPr lang="cs-CZ" smtClean="0"/>
              <a:pPr/>
              <a:t>‹#›</a:t>
            </a:fld>
            <a:endParaRPr lang="cs-CZ" dirty="0"/>
          </a:p>
        </p:txBody>
      </p:sp>
      <p:pic>
        <p:nvPicPr>
          <p:cNvPr id="19" name="Obrázek 18">
            <a:extLst>
              <a:ext uri="{FF2B5EF4-FFF2-40B4-BE49-F238E27FC236}">
                <a16:creationId xmlns:a16="http://schemas.microsoft.com/office/drawing/2014/main" id="{C1595A26-5425-3A4B-B2BD-8ADD67DB9F0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216468" y="208419"/>
            <a:ext cx="3695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6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9" r:id="rId2"/>
    <p:sldLayoutId id="2147483669" r:id="rId3"/>
    <p:sldLayoutId id="2147483670" r:id="rId4"/>
    <p:sldLayoutId id="2147483671" r:id="rId5"/>
    <p:sldLayoutId id="2147483672" r:id="rId6"/>
    <p:sldLayoutId id="2147483683" r:id="rId7"/>
    <p:sldLayoutId id="2147483685" r:id="rId8"/>
    <p:sldLayoutId id="2147483673" r:id="rId9"/>
    <p:sldLayoutId id="2147483674" r:id="rId10"/>
    <p:sldLayoutId id="2147483675" r:id="rId11"/>
    <p:sldLayoutId id="2147483676" r:id="rId12"/>
    <p:sldLayoutId id="2147483681" r:id="rId13"/>
    <p:sldLayoutId id="2147483690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05C3DE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21" userDrawn="1">
          <p15:clr>
            <a:srgbClr val="F26B43"/>
          </p15:clr>
        </p15:guide>
        <p15:guide id="3" pos="7559" userDrawn="1">
          <p15:clr>
            <a:srgbClr val="F26B43"/>
          </p15:clr>
        </p15:guide>
        <p15:guide id="4" orient="horz" pos="686" userDrawn="1">
          <p15:clr>
            <a:srgbClr val="F26B43"/>
          </p15:clr>
        </p15:guide>
        <p15:guide id="5" orient="horz" pos="527" userDrawn="1">
          <p15:clr>
            <a:srgbClr val="F26B43"/>
          </p15:clr>
        </p15:guide>
        <p15:guide id="6" orient="horz" pos="1139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733" userDrawn="1">
          <p15:clr>
            <a:srgbClr val="F26B43"/>
          </p15:clr>
        </p15:guide>
        <p15:guide id="9" orient="horz" pos="3997" userDrawn="1">
          <p15:clr>
            <a:srgbClr val="F26B43"/>
          </p15:clr>
        </p15:guide>
        <p15:guide id="10" orient="horz" pos="3906" userDrawn="1">
          <p15:clr>
            <a:srgbClr val="F26B43"/>
          </p15:clr>
        </p15:guide>
        <p15:guide id="11" orient="horz" pos="4201" userDrawn="1">
          <p15:clr>
            <a:srgbClr val="F26B43"/>
          </p15:clr>
        </p15:guide>
        <p15:guide id="12" orient="horz" pos="119" userDrawn="1">
          <p15:clr>
            <a:srgbClr val="F26B43"/>
          </p15:clr>
        </p15:guide>
        <p15:guide id="13" pos="824" userDrawn="1">
          <p15:clr>
            <a:srgbClr val="F26B43"/>
          </p15:clr>
        </p15:guide>
        <p15:guide id="14" pos="7197" userDrawn="1">
          <p15:clr>
            <a:srgbClr val="F26B43"/>
          </p15:clr>
        </p15:guide>
        <p15:guide id="15" orient="horz" pos="1253" userDrawn="1">
          <p15:clr>
            <a:srgbClr val="F26B43"/>
          </p15:clr>
        </p15:guide>
        <p15:guide id="16" pos="3795" userDrawn="1">
          <p15:clr>
            <a:srgbClr val="F26B43"/>
          </p15:clr>
        </p15:guide>
        <p15:guide id="17" pos="3885" userDrawn="1">
          <p15:clr>
            <a:srgbClr val="F26B43"/>
          </p15:clr>
        </p15:guide>
        <p15:guide id="18" pos="7310" userDrawn="1">
          <p15:clr>
            <a:srgbClr val="F26B43"/>
          </p15:clr>
        </p15:guide>
        <p15:guide id="19" pos="3092" userDrawn="1">
          <p15:clr>
            <a:srgbClr val="F26B43"/>
          </p15:clr>
        </p15:guide>
        <p15:guide id="20" pos="30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eznam.cz/2021/10/diky-neuronove-siti-jsme-zlepsili-vysledky-vyhledavani-a-detekujeme-clickbaitove-titulky/" TargetMode="External"/><Relationship Id="rId2" Type="http://schemas.openxmlformats.org/officeDocument/2006/relationships/hyperlink" Target="https://blog.seznam.cz/stitek/vyhledavani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root.cz/clanky/jazykove-modely-pro-vyhledavani-naucte-stroj-chapat-vyznam-jazyka/" TargetMode="External"/><Relationship Id="rId4" Type="http://schemas.openxmlformats.org/officeDocument/2006/relationships/hyperlink" Target="https://www.root.cz/clanky/rychla-oprava-dotazu-ve-vyhledavaci-pomoci-neuronovych-siti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E125EE6-B3B9-584D-8AE9-F97A300BF9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F406394-021B-1F48-870E-FF4B927659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DB3543-94B5-9540-A9C6-89D5D59C6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F192057-D677-B841-A507-3E1E7264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7D6F254-6F80-4B4E-848C-6E337A2C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0</a:t>
            </a:fld>
            <a:endParaRPr lang="cs-CZ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2E935BB7-E917-3F47-BE50-456D94BE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61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9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cs-CZ" sz="3200" b="1" dirty="0" err="1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Stopslova</a:t>
            </a:r>
            <a:endParaRPr lang="cs-CZ" sz="3200" b="1" dirty="0">
              <a:solidFill>
                <a:srgbClr val="05C3D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b="1" dirty="0">
                <a:latin typeface="Calibri" panose="020F0502020204030204" pitchFamily="34" charset="0"/>
                <a:cs typeface="Calibri" panose="020F0502020204030204" pitchFamily="34" charset="0"/>
              </a:rPr>
              <a:t>Dotaz</a:t>
            </a: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: Můj kůň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Irelevantní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Představa vypuštění „můj“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Časová složitost, komprese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https://gist.github.com/sebleier/554280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4C421D2-5B64-4B25-BDBA-4E1DB818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58" y="1504060"/>
            <a:ext cx="3620529" cy="1822058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BCAE8256-9A89-4D66-863B-4939B40C9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100" y="906041"/>
            <a:ext cx="1409058" cy="484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41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10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Lemmatizace a </a:t>
            </a:r>
            <a:r>
              <a:rPr lang="cs-CZ" sz="3200" b="1" dirty="0" err="1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Stemmatizace</a:t>
            </a:r>
            <a:endParaRPr lang="cs-CZ" sz="3200" b="1" dirty="0">
              <a:solidFill>
                <a:srgbClr val="05C3D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b="1" dirty="0">
                <a:latin typeface="Calibri" panose="020F0502020204030204" pitchFamily="34" charset="0"/>
                <a:cs typeface="Calibri" panose="020F0502020204030204" pitchFamily="34" charset="0"/>
              </a:rPr>
              <a:t>Dotaz</a:t>
            </a: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: Můj kůň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Vyřešení derivátů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Pokrytí většího počtu dokumentů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Úprava dotazů a dokumentů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Slovní augmentace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Stemming and Lemmatization - Machine Learning Tutorials">
            <a:extLst>
              <a:ext uri="{FF2B5EF4-FFF2-40B4-BE49-F238E27FC236}">
                <a16:creationId xmlns:a16="http://schemas.microsoft.com/office/drawing/2014/main" id="{79ADCBA3-5B65-4FDD-B8C2-351D57B92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87" y="4054475"/>
            <a:ext cx="45434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201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11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Pozice slov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b="1" dirty="0">
                <a:latin typeface="Calibri" panose="020F0502020204030204" pitchFamily="34" charset="0"/>
                <a:cs typeface="Calibri" panose="020F0502020204030204" pitchFamily="34" charset="0"/>
              </a:rPr>
              <a:t>Dotaz</a:t>
            </a: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: Můj kůň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Ztráta vědomosti o dané pozici v rámci dokumentu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Bonusové ohodnocení za bližší výskyt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b="1" dirty="0">
                <a:latin typeface="Calibri" panose="020F0502020204030204" pitchFamily="34" charset="0"/>
                <a:cs typeface="Calibri" panose="020F0502020204030204" pitchFamily="34" charset="0"/>
              </a:rPr>
              <a:t>Příklad</a:t>
            </a:r>
          </a:p>
          <a:p>
            <a:pPr marL="1028700" lvl="1" indent="-342900">
              <a:lnSpc>
                <a:spcPct val="100000"/>
              </a:lnSpc>
            </a:pPr>
            <a:r>
              <a:rPr lang="cs-CZ" b="1" dirty="0"/>
              <a:t>Můj</a:t>
            </a:r>
            <a:r>
              <a:rPr lang="cs-CZ" dirty="0"/>
              <a:t> </a:t>
            </a:r>
            <a:r>
              <a:rPr lang="cs-CZ" b="1" dirty="0"/>
              <a:t>kůň</a:t>
            </a:r>
            <a:r>
              <a:rPr lang="cs-CZ" dirty="0"/>
              <a:t> a já</a:t>
            </a:r>
          </a:p>
          <a:p>
            <a:pPr marL="1028700" lvl="1" indent="-342900">
              <a:lnSpc>
                <a:spcPct val="100000"/>
              </a:lnSpc>
            </a:pPr>
            <a:r>
              <a:rPr lang="cs-CZ" b="1" dirty="0"/>
              <a:t>Můj</a:t>
            </a:r>
            <a:r>
              <a:rPr lang="cs-CZ" dirty="0"/>
              <a:t> milovaný </a:t>
            </a:r>
            <a:r>
              <a:rPr lang="cs-CZ" b="1" dirty="0"/>
              <a:t>kůň</a:t>
            </a:r>
          </a:p>
          <a:p>
            <a:pPr marL="1028700" lvl="1" indent="-342900">
              <a:lnSpc>
                <a:spcPct val="100000"/>
              </a:lnSpc>
            </a:pPr>
            <a:r>
              <a:rPr lang="cs-CZ" b="1" dirty="0"/>
              <a:t>Můj</a:t>
            </a:r>
            <a:r>
              <a:rPr lang="cs-CZ" dirty="0"/>
              <a:t> </a:t>
            </a:r>
            <a:r>
              <a:rPr lang="cs-CZ" dirty="0">
                <a:solidFill>
                  <a:srgbClr val="FF0000"/>
                </a:solidFill>
              </a:rPr>
              <a:t>kamarád</a:t>
            </a:r>
            <a:r>
              <a:rPr lang="cs-CZ" dirty="0"/>
              <a:t> vypadá jako </a:t>
            </a:r>
            <a:r>
              <a:rPr lang="cs-CZ" b="1" dirty="0"/>
              <a:t>kůň</a:t>
            </a:r>
            <a:endParaRPr lang="cs-CZ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Neuronové sítě</a:t>
            </a:r>
          </a:p>
        </p:txBody>
      </p:sp>
    </p:spTree>
    <p:extLst>
      <p:ext uri="{BB962C8B-B14F-4D97-AF65-F5344CB8AC3E}">
        <p14:creationId xmlns:p14="http://schemas.microsoft.com/office/powerpoint/2010/main" val="3266373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12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Neuronové sítě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200" dirty="0">
                <a:latin typeface="Calibri" panose="020F0502020204030204" pitchFamily="34" charset="0"/>
                <a:cs typeface="Calibri" panose="020F0502020204030204" pitchFamily="34" charset="0"/>
              </a:rPr>
              <a:t>Metody založené na frekvenci výskytu slova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200" dirty="0">
                <a:latin typeface="Calibri" panose="020F0502020204030204" pitchFamily="34" charset="0"/>
                <a:cs typeface="Calibri" panose="020F0502020204030204" pitchFamily="34" charset="0"/>
              </a:rPr>
              <a:t>Vnoření slov (Word2Vec, </a:t>
            </a:r>
            <a:r>
              <a:rPr lang="cs-CZ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GloVe</a:t>
            </a:r>
            <a:r>
              <a:rPr lang="cs-CZ" sz="2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200" dirty="0">
                <a:latin typeface="Calibri" panose="020F0502020204030204" pitchFamily="34" charset="0"/>
                <a:cs typeface="Calibri" panose="020F0502020204030204" pitchFamily="34" charset="0"/>
              </a:rPr>
              <a:t>Modelování přirozeného jazyka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200" dirty="0">
                <a:latin typeface="Calibri" panose="020F0502020204030204" pitchFamily="34" charset="0"/>
                <a:cs typeface="Calibri" panose="020F0502020204030204" pitchFamily="34" charset="0"/>
              </a:rPr>
              <a:t>Kosinová podobnost</a:t>
            </a:r>
          </a:p>
          <a:p>
            <a:pPr marL="342900" indent="-342900">
              <a:lnSpc>
                <a:spcPct val="100000"/>
              </a:lnSpc>
            </a:pPr>
            <a:endParaRPr lang="cs-CZ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indent="0">
              <a:lnSpc>
                <a:spcPct val="100000"/>
              </a:lnSpc>
              <a:buNone/>
            </a:pPr>
            <a:endParaRPr lang="cs-CZ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Možnosti aplikace umělých neuronových sítí.">
            <a:extLst>
              <a:ext uri="{FF2B5EF4-FFF2-40B4-BE49-F238E27FC236}">
                <a16:creationId xmlns:a16="http://schemas.microsoft.com/office/drawing/2014/main" id="{A136A3AA-CE0D-40B8-BF5A-A854A0605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151" y="544052"/>
            <a:ext cx="3313483" cy="222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Illustrated Word2vec – Jay Alammar – Visualizing machine learning one  concept at a time.">
            <a:extLst>
              <a:ext uri="{FF2B5EF4-FFF2-40B4-BE49-F238E27FC236}">
                <a16:creationId xmlns:a16="http://schemas.microsoft.com/office/drawing/2014/main" id="{4193807E-0C09-4785-830A-0670EE195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17" y="2522753"/>
            <a:ext cx="3625864" cy="160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uide to word vectors with gensim and keras">
            <a:extLst>
              <a:ext uri="{FF2B5EF4-FFF2-40B4-BE49-F238E27FC236}">
                <a16:creationId xmlns:a16="http://schemas.microsoft.com/office/drawing/2014/main" id="{476E71C0-C4D0-423D-98FF-D577AC269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98" y="4226365"/>
            <a:ext cx="28098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ubmed Word embedding visualization. Green text: Anatomical location... |  Download Scientific Diagram">
            <a:extLst>
              <a:ext uri="{FF2B5EF4-FFF2-40B4-BE49-F238E27FC236}">
                <a16:creationId xmlns:a16="http://schemas.microsoft.com/office/drawing/2014/main" id="{51589545-8EB3-4230-B4A3-14FD898F9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112" y="3945889"/>
            <a:ext cx="2919633" cy="218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FFFE2D4-AA92-4E71-9EEB-77DC58D9E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88" y="4237195"/>
            <a:ext cx="2831577" cy="160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6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13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lnSpcReduction="10000"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Nejnovější poznatky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Transformers</a:t>
            </a: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Nejlepší jazykový model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Jaguár a polysémie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Smolíček a </a:t>
            </a:r>
            <a:r>
              <a:rPr lang="cs-CZ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HuggingFace</a:t>
            </a: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cs-CZ" sz="2400" i="1" dirty="0">
                <a:latin typeface="Calibri" panose="020F0502020204030204" pitchFamily="34" charset="0"/>
                <a:cs typeface="Calibri" panose="020F0502020204030204" pitchFamily="34" charset="0"/>
              </a:rPr>
              <a:t>https://huggingface.co/Seznam/</a:t>
            </a:r>
            <a:r>
              <a:rPr lang="cs-CZ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small</a:t>
            </a:r>
            <a:r>
              <a:rPr lang="cs-CZ" sz="2400" i="1" dirty="0">
                <a:latin typeface="Calibri" panose="020F0502020204030204" pitchFamily="34" charset="0"/>
                <a:cs typeface="Calibri" panose="020F0502020204030204" pitchFamily="34" charset="0"/>
              </a:rPr>
              <a:t>-e-</a:t>
            </a:r>
            <a:r>
              <a:rPr lang="cs-CZ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czech</a:t>
            </a: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18A1A019-C1FD-40E4-BAE0-2A3DDD3FF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121" y="481477"/>
            <a:ext cx="1853422" cy="3042553"/>
          </a:xfrm>
          <a:prstGeom prst="rect">
            <a:avLst/>
          </a:prstGeom>
        </p:spPr>
      </p:pic>
      <p:pic>
        <p:nvPicPr>
          <p:cNvPr id="1026" name="Picture 2" descr="The Transformers in NLP. In this blog we will discuss about The… | by  Jaimin Mungalpara | CodeX | Medium">
            <a:extLst>
              <a:ext uri="{FF2B5EF4-FFF2-40B4-BE49-F238E27FC236}">
                <a16:creationId xmlns:a16="http://schemas.microsoft.com/office/drawing/2014/main" id="{F10AB7B4-A62C-49B8-8146-84D8AB94B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114" y="360609"/>
            <a:ext cx="2371227" cy="328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96F2154-1258-4628-8A18-ADC754F4B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651" y="3644899"/>
            <a:ext cx="35242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2064477-0688-4778-805C-7B2112BE7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87" y="3355593"/>
            <a:ext cx="3619017" cy="181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928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14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Chci být první!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Optimalizace</a:t>
            </a:r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 pro v</a:t>
            </a:r>
            <a:r>
              <a:rPr lang="cs-CZ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yhledávače</a:t>
            </a:r>
            <a:r>
              <a:rPr lang="cs-CZ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600" i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cs-CZ" sz="2600" i="1" dirty="0" err="1">
                <a:latin typeface="Calibri" panose="020F0502020204030204" pitchFamily="34" charset="0"/>
                <a:cs typeface="Calibri" panose="020F0502020204030204" pitchFamily="34" charset="0"/>
              </a:rPr>
              <a:t>Search</a:t>
            </a:r>
            <a:r>
              <a:rPr lang="cs-CZ" sz="2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60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  <a:r>
              <a:rPr lang="cs-CZ" sz="2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600" i="1" dirty="0" err="1">
                <a:latin typeface="Calibri" panose="020F0502020204030204" pitchFamily="34" charset="0"/>
                <a:cs typeface="Calibri" panose="020F0502020204030204" pitchFamily="34" charset="0"/>
              </a:rPr>
              <a:t>optimization</a:t>
            </a:r>
            <a:r>
              <a:rPr lang="cs-CZ" sz="2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600" dirty="0">
                <a:latin typeface="Calibri" panose="020F0502020204030204" pitchFamily="34" charset="0"/>
                <a:cs typeface="Calibri" panose="020F0502020204030204" pitchFamily="34" charset="0"/>
              </a:rPr>
              <a:t>SEO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600" dirty="0">
                <a:latin typeface="Calibri" panose="020F0502020204030204" pitchFamily="34" charset="0"/>
                <a:cs typeface="Calibri" panose="020F0502020204030204" pitchFamily="34" charset="0"/>
              </a:rPr>
              <a:t>Faktory na stránce (on-</a:t>
            </a:r>
            <a:r>
              <a:rPr lang="cs-CZ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page</a:t>
            </a:r>
            <a:r>
              <a:rPr lang="cs-CZ" sz="2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600" dirty="0">
                <a:latin typeface="Calibri" panose="020F0502020204030204" pitchFamily="34" charset="0"/>
                <a:cs typeface="Calibri" panose="020F0502020204030204" pitchFamily="34" charset="0"/>
              </a:rPr>
              <a:t>Faktory mimo stránku (</a:t>
            </a:r>
            <a:r>
              <a:rPr lang="cs-CZ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off-page</a:t>
            </a:r>
            <a:r>
              <a:rPr lang="cs-CZ" sz="2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600" dirty="0">
                <a:latin typeface="Calibri" panose="020F0502020204030204" pitchFamily="34" charset="0"/>
                <a:cs typeface="Calibri" panose="020F0502020204030204" pitchFamily="34" charset="0"/>
              </a:rPr>
              <a:t>Přidat stránku do vyhledávání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IndexNow</a:t>
            </a:r>
            <a:endParaRPr lang="cs-CZ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s-CZ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600" i="1" dirty="0">
                <a:latin typeface="Calibri" panose="020F0502020204030204" pitchFamily="34" charset="0"/>
                <a:cs typeface="Calibri" panose="020F0502020204030204" pitchFamily="34" charset="0"/>
              </a:rPr>
              <a:t>https://napoveda.seznam.cz/cz/fulltext-hledani-v-internetu/optimalizace-webu/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600" i="1" dirty="0">
                <a:latin typeface="Calibri" panose="020F0502020204030204" pitchFamily="34" charset="0"/>
                <a:cs typeface="Calibri" panose="020F0502020204030204" pitchFamily="34" charset="0"/>
              </a:rPr>
              <a:t>https://developers.google.com/search/docs/beginner/seo-starter-guide</a:t>
            </a:r>
          </a:p>
        </p:txBody>
      </p:sp>
    </p:spTree>
    <p:extLst>
      <p:ext uri="{BB962C8B-B14F-4D97-AF65-F5344CB8AC3E}">
        <p14:creationId xmlns:p14="http://schemas.microsoft.com/office/powerpoint/2010/main" val="1454745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15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Zajímavé odkazy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200" b="1" dirty="0">
                <a:latin typeface="Calibri" panose="020F0502020204030204" pitchFamily="34" charset="0"/>
                <a:cs typeface="Calibri" panose="020F0502020204030204" pitchFamily="34" charset="0"/>
              </a:rPr>
              <a:t>Seznam vyhledávaní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sz="2000" i="1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https://blog.seznam.cz/stitek/vyhledavani/</a:t>
            </a:r>
            <a:r>
              <a:rPr lang="cs-CZ" sz="2000" i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cs-CZ" sz="2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sz="2200" i="1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https://blog.seznam.cz/2021/10/diky-neuronove-siti-jsme-zlepsili-vysledky-vyhledavani-a-detekujeme-clickbaitove-titulky/</a:t>
            </a:r>
            <a:endParaRPr lang="cs-CZ" sz="2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sz="2200" i="1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https://www.root.cz/clanky/rychla-oprava-dotazu-ve-vyhledavaci-pomoci-neuronovych-siti/</a:t>
            </a:r>
            <a:endParaRPr lang="cs-CZ" sz="2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sz="2200" i="1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https://www.root.cz/clanky/jazykove-modely-pro-vyhledavani-naucte-stroj-chapat-vyznam-jazyka/</a:t>
            </a:r>
            <a:endParaRPr lang="cs-CZ" sz="2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endParaRPr lang="cs-CZ" sz="2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b="1" dirty="0">
                <a:latin typeface="Calibri" panose="020F0502020204030204" pitchFamily="34" charset="0"/>
                <a:cs typeface="Calibri" panose="020F0502020204030204" pitchFamily="34" charset="0"/>
              </a:rPr>
              <a:t>Evoluce zpracování přirozeného jazyka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sz="2200" i="1" dirty="0">
                <a:latin typeface="Calibri" panose="020F0502020204030204" pitchFamily="34" charset="0"/>
                <a:cs typeface="Calibri" panose="020F0502020204030204" pitchFamily="34" charset="0"/>
              </a:rPr>
              <a:t>https://medium.com/analytics-vidhya/evolution-of-natural-language-processing-nlp-ac941b6523e9</a:t>
            </a:r>
          </a:p>
        </p:txBody>
      </p:sp>
    </p:spTree>
    <p:extLst>
      <p:ext uri="{BB962C8B-B14F-4D97-AF65-F5344CB8AC3E}">
        <p14:creationId xmlns:p14="http://schemas.microsoft.com/office/powerpoint/2010/main" val="3023018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9EA5466-EA04-5F40-8B3D-430DA20B8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EDDB3C1C-78A3-FD45-9288-66B6297FA8A9}"/>
              </a:ext>
            </a:extLst>
          </p:cNvPr>
          <p:cNvSpPr/>
          <p:nvPr/>
        </p:nvSpPr>
        <p:spPr>
          <a:xfrm>
            <a:off x="3455670" y="2844225"/>
            <a:ext cx="5280660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Otázky?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7F8F67-1B0E-454C-B97D-8D3558E5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C1B493-5082-1F44-8BA5-C2736AC5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99132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9EA5466-EA04-5F40-8B3D-430DA20B8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EDDB3C1C-78A3-FD45-9288-66B6297FA8A9}"/>
              </a:ext>
            </a:extLst>
          </p:cNvPr>
          <p:cNvSpPr/>
          <p:nvPr/>
        </p:nvSpPr>
        <p:spPr>
          <a:xfrm>
            <a:off x="3455670" y="2844225"/>
            <a:ext cx="5280660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Moc děkuji za pozornost!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7F8F67-1B0E-454C-B97D-8D3558E5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C1B493-5082-1F44-8BA5-C2736AC5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4195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9EA5466-EA04-5F40-8B3D-430DA20B8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EDDB3C1C-78A3-FD45-9288-66B6297FA8A9}"/>
              </a:ext>
            </a:extLst>
          </p:cNvPr>
          <p:cNvSpPr/>
          <p:nvPr/>
        </p:nvSpPr>
        <p:spPr>
          <a:xfrm>
            <a:off x="1944292" y="2091595"/>
            <a:ext cx="8519313" cy="1077218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>
              <a:spcBef>
                <a:spcPts val="600"/>
              </a:spcBef>
            </a:pPr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Vyhledávání z pohledu zpracování přirozeného jazyka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408D255-5881-3A44-BC2B-29C775205970}"/>
              </a:ext>
            </a:extLst>
          </p:cNvPr>
          <p:cNvSpPr/>
          <p:nvPr/>
        </p:nvSpPr>
        <p:spPr>
          <a:xfrm>
            <a:off x="3048000" y="369474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cs-CZ" sz="2400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Vojtěch Prokop</a:t>
            </a:r>
          </a:p>
          <a:p>
            <a:pPr algn="ctr"/>
            <a:r>
              <a:rPr lang="cs-CZ" sz="2400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pro0255</a:t>
            </a:r>
          </a:p>
          <a:p>
            <a:pPr algn="ctr"/>
            <a:endParaRPr lang="cs-CZ" sz="2400" dirty="0">
              <a:solidFill>
                <a:srgbClr val="05C3D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cs-CZ" i="1" dirty="0">
                <a:latin typeface="Calibri" panose="020F0502020204030204" pitchFamily="34" charset="0"/>
                <a:cs typeface="Calibri" panose="020F0502020204030204" pitchFamily="34" charset="0"/>
              </a:rPr>
              <a:t>https://github.com/pro0255/SE</a:t>
            </a:r>
          </a:p>
          <a:p>
            <a:pPr algn="ctr"/>
            <a:endParaRPr lang="cs-CZ" dirty="0">
              <a:solidFill>
                <a:srgbClr val="05C3DE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7F8F67-1B0E-454C-B97D-8D3558E5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C1B493-5082-1F44-8BA5-C2736AC5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5964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2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Úvod do vyhledávání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Seznam webových stránek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Sofistikovanější přístup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-&gt;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cs-CZ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ulltextové</a:t>
            </a:r>
            <a:r>
              <a:rPr lang="cs-CZ" sz="2400" b="1" dirty="0">
                <a:latin typeface="Calibri" panose="020F0502020204030204" pitchFamily="34" charset="0"/>
                <a:cs typeface="Calibri" panose="020F0502020204030204" pitchFamily="34" charset="0"/>
              </a:rPr>
              <a:t> vyhledávání na Internetu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E0487868-29FD-4635-B415-EA7D885DF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386" y="2799745"/>
            <a:ext cx="4601217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80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3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Struktura výstupu</a:t>
            </a:r>
            <a:endParaRPr lang="cs-CZ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Stránka výsledku - SERP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b="1" dirty="0">
                <a:latin typeface="Calibri" panose="020F0502020204030204" pitchFamily="34" charset="0"/>
                <a:cs typeface="Calibri" panose="020F0502020204030204" pitchFamily="34" charset="0"/>
              </a:rPr>
              <a:t>Popis obrázku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Titulek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URL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Popisek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Rychlé odkazy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Doba publikování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Osnova</a:t>
            </a:r>
            <a:endParaRPr lang="cs-CZ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b="1" dirty="0">
                <a:latin typeface="Calibri" panose="020F0502020204030204" pitchFamily="34" charset="0"/>
                <a:cs typeface="Calibri" panose="020F0502020204030204" pitchFamily="34" charset="0"/>
              </a:rPr>
              <a:t>Komponenty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Miniaplikace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Odpovídač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Chytré karty</a:t>
            </a:r>
          </a:p>
        </p:txBody>
      </p:sp>
      <p:pic>
        <p:nvPicPr>
          <p:cNvPr id="1026" name="Picture 2" descr="Serpy - popis">
            <a:extLst>
              <a:ext uri="{FF2B5EF4-FFF2-40B4-BE49-F238E27FC236}">
                <a16:creationId xmlns:a16="http://schemas.microsoft.com/office/drawing/2014/main" id="{5091FF3B-A7B7-49A7-A36B-E074A9E72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243" y="260058"/>
            <a:ext cx="4850745" cy="355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D4553F02-9D77-4A95-AB6B-0C5DDA6EB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674" y="536895"/>
            <a:ext cx="2178909" cy="2741058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220DA739-3229-4647-9A55-6037229E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000" y="3869184"/>
            <a:ext cx="4429230" cy="2638338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A888076D-797A-4AA5-A4F6-5AE0518F5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434" y="3436526"/>
            <a:ext cx="2880341" cy="1377928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50DF64C1-83EF-43AB-9354-763D7F340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9955" y="5019191"/>
            <a:ext cx="3047298" cy="102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1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4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 vyhledávání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Crawler</a:t>
            </a: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Index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Dotaz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SERP</a:t>
            </a:r>
          </a:p>
        </p:txBody>
      </p:sp>
    </p:spTree>
    <p:extLst>
      <p:ext uri="{BB962C8B-B14F-4D97-AF65-F5344CB8AC3E}">
        <p14:creationId xmlns:p14="http://schemas.microsoft.com/office/powerpoint/2010/main" val="3594277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5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 </a:t>
            </a:r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 to pavouk?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/>
              <a:t>Robot, pavouk, </a:t>
            </a:r>
            <a:r>
              <a:rPr lang="cs-CZ" sz="2400" dirty="0" err="1"/>
              <a:t>SeznamBot</a:t>
            </a:r>
            <a:endParaRPr lang="en-US" sz="24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/>
              <a:t>Kde začít?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/>
              <a:t>Robots.txt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b="1" dirty="0"/>
              <a:t>Strukturovaná data</a:t>
            </a:r>
            <a:endParaRPr lang="cs-CZ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schema.org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Open </a:t>
            </a:r>
            <a:r>
              <a:rPr lang="cs-CZ" dirty="0" err="1">
                <a:latin typeface="Calibri" panose="020F0502020204030204" pitchFamily="34" charset="0"/>
                <a:cs typeface="Calibri" panose="020F0502020204030204" pitchFamily="34" charset="0"/>
              </a:rPr>
              <a:t>Graph</a:t>
            </a:r>
            <a:endParaRPr lang="cs-CZ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2400"/>
              </a:spcBef>
              <a:spcAft>
                <a:spcPts val="600"/>
              </a:spcAft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2400"/>
              </a:spcBef>
              <a:spcAft>
                <a:spcPts val="600"/>
              </a:spcAft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					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D98EADFF-F8E5-45E7-8977-E3B07ED45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111" y="2125583"/>
            <a:ext cx="7468489" cy="2083637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ECBCB89E-674B-487A-8C59-544CDC563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601" y="4426074"/>
            <a:ext cx="7017613" cy="1701507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B12291B1-7946-4C1D-B656-8948C4725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082" y="4704262"/>
            <a:ext cx="2105319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7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6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Indexování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600" dirty="0">
                <a:latin typeface="Calibri" panose="020F0502020204030204" pitchFamily="34" charset="0"/>
                <a:cs typeface="Calibri" panose="020F0502020204030204" pitchFamily="34" charset="0"/>
              </a:rPr>
              <a:t>Správná konfigurace stránky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600" dirty="0">
                <a:latin typeface="Calibri" panose="020F0502020204030204" pitchFamily="34" charset="0"/>
                <a:cs typeface="Calibri" panose="020F0502020204030204" pitchFamily="34" charset="0"/>
              </a:rPr>
              <a:t>Automatická indexace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600" dirty="0">
                <a:latin typeface="Calibri" panose="020F0502020204030204" pitchFamily="34" charset="0"/>
                <a:cs typeface="Calibri" panose="020F0502020204030204" pitchFamily="34" charset="0"/>
              </a:rPr>
              <a:t>Kontrola dostupnosti v indexu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600" dirty="0">
                <a:latin typeface="Calibri" panose="020F0502020204030204" pitchFamily="34" charset="0"/>
                <a:cs typeface="Calibri" panose="020F0502020204030204" pitchFamily="34" charset="0"/>
              </a:rPr>
              <a:t>Přidat stránku do vyhledávání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IndexNow</a:t>
            </a:r>
            <a:endParaRPr lang="cs-CZ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s-CZ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cs-CZ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400" i="1" dirty="0">
                <a:latin typeface="Calibri" panose="020F0502020204030204" pitchFamily="34" charset="0"/>
                <a:cs typeface="Calibri" panose="020F0502020204030204" pitchFamily="34" charset="0"/>
              </a:rPr>
              <a:t>https://search.seznam.cz/wt/pridej-stranku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78892704-9D78-42F0-A667-1A31D7041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907" y="1583568"/>
            <a:ext cx="3477110" cy="419158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C83D57C1-0E18-4D0C-A192-BCE995945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47" y="2323751"/>
            <a:ext cx="5935560" cy="23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30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7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Pavouk mě dostal co teď?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Sestavení SERP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Soutěž o nejlepší umístění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Balík algoritmů, dle kterých se výsledky řadí</a:t>
            </a:r>
          </a:p>
          <a:p>
            <a:pPr marL="1028700" lvl="1" indent="-342900">
              <a:lnSpc>
                <a:spcPct val="100000"/>
              </a:lnSpc>
            </a:pPr>
            <a:r>
              <a:rPr lang="cs-CZ" dirty="0" err="1">
                <a:latin typeface="Calibri" panose="020F0502020204030204" pitchFamily="34" charset="0"/>
                <a:cs typeface="Calibri" panose="020F0502020204030204" pitchFamily="34" charset="0"/>
              </a:rPr>
              <a:t>PageRank</a:t>
            </a:r>
            <a:endParaRPr lang="cs-CZ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TF-IDF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Kosinová podobnost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Data ovlivňující výstup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Historie prohlížení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Lokace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Položený dotaz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Kvalita hledané stránky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260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8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Okénko do zpracování přirozeného jazyka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b="1" dirty="0">
                <a:latin typeface="Calibri" panose="020F0502020204030204" pitchFamily="34" charset="0"/>
                <a:cs typeface="Calibri" panose="020F0502020204030204" pitchFamily="34" charset="0"/>
              </a:rPr>
              <a:t>Dotaz</a:t>
            </a: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: Můj kůň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BoW</a:t>
            </a: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 vs TF-IDF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Normalizace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Invertovaný index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b="1" dirty="0">
                <a:latin typeface="Calibri" panose="020F0502020204030204" pitchFamily="34" charset="0"/>
                <a:cs typeface="Calibri" panose="020F0502020204030204" pitchFamily="34" charset="0"/>
              </a:rPr>
              <a:t>Pomalý výpočet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Předzpracování dat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Přepočítání hodnot</a:t>
            </a:r>
          </a:p>
          <a:p>
            <a:pPr>
              <a:lnSpc>
                <a:spcPct val="100000"/>
              </a:lnSpc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6BBE4D69-97CA-48CB-AE7A-606ED52C6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061" y="3064850"/>
            <a:ext cx="5069769" cy="2704125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4B94D2A6-1F13-456C-93F5-CF7612E31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459" y="374635"/>
            <a:ext cx="2765873" cy="2474372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4E05DD93-BA04-4F80-A0A0-F9710FF51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591" y="4201613"/>
            <a:ext cx="1733792" cy="523948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39255195-B72C-451B-93C2-7A4922AFC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090" y="4839208"/>
            <a:ext cx="227679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1253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" id="{9D2C78AB-A455-E741-85CA-C11055A2E6DB}" vid="{95D3B5E3-3CBF-A545-94D4-D2BA6EC21C90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1_Custom Design</Template>
  <TotalTime>2991</TotalTime>
  <Words>652</Words>
  <Application>Microsoft Office PowerPoint</Application>
  <PresentationFormat>Širokoúhlá obrazovka</PresentationFormat>
  <Paragraphs>194</Paragraphs>
  <Slides>18</Slides>
  <Notes>3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18</vt:i4>
      </vt:variant>
    </vt:vector>
  </HeadingPairs>
  <TitlesOfParts>
    <vt:vector size="21" baseType="lpstr">
      <vt:lpstr>Arial</vt:lpstr>
      <vt:lpstr>Calibri</vt:lpstr>
      <vt:lpstr>1_Custom Design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Ziovsky Argir</dc:creator>
  <cp:lastModifiedBy>Vojtěch Prokop</cp:lastModifiedBy>
  <cp:revision>663</cp:revision>
  <dcterms:created xsi:type="dcterms:W3CDTF">2019-09-01T08:00:02Z</dcterms:created>
  <dcterms:modified xsi:type="dcterms:W3CDTF">2022-03-14T22:38:39Z</dcterms:modified>
</cp:coreProperties>
</file>